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9" r:id="rId1"/>
  </p:sldMasterIdLst>
  <p:notesMasterIdLst>
    <p:notesMasterId r:id="rId14"/>
  </p:notesMasterIdLst>
  <p:handoutMasterIdLst>
    <p:handoutMasterId r:id="rId15"/>
  </p:handoutMasterIdLst>
  <p:sldIdLst>
    <p:sldId id="765" r:id="rId2"/>
    <p:sldId id="1033" r:id="rId3"/>
    <p:sldId id="859" r:id="rId4"/>
    <p:sldId id="884" r:id="rId5"/>
    <p:sldId id="846" r:id="rId6"/>
    <p:sldId id="878" r:id="rId7"/>
    <p:sldId id="1034" r:id="rId8"/>
    <p:sldId id="1035" r:id="rId9"/>
    <p:sldId id="858" r:id="rId10"/>
    <p:sldId id="1037" r:id="rId11"/>
    <p:sldId id="857" r:id="rId12"/>
    <p:sldId id="836" r:id="rId13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BCBC"/>
    <a:srgbClr val="C8FCCE"/>
    <a:srgbClr val="082FAC"/>
    <a:srgbClr val="EDEFE5"/>
    <a:srgbClr val="6286F8"/>
    <a:srgbClr val="A0E5FE"/>
    <a:srgbClr val="A4F2FA"/>
    <a:srgbClr val="1D0116"/>
    <a:srgbClr val="4600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6374" autoAdjust="0"/>
  </p:normalViewPr>
  <p:slideViewPr>
    <p:cSldViewPr>
      <p:cViewPr varScale="1">
        <p:scale>
          <a:sx n="94" d="100"/>
          <a:sy n="94" d="100"/>
        </p:scale>
        <p:origin x="96" y="59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t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t" anchorCtr="0" compatLnSpc="1">
            <a:prstTxWarp prst="textNoShape">
              <a:avLst/>
            </a:prstTxWarp>
          </a:bodyPr>
          <a:lstStyle>
            <a:lvl1pPr algn="r"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b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86" tIns="45895" rIns="91786" bIns="45895" numCol="1" anchor="b" anchorCtr="0" compatLnSpc="1">
            <a:prstTxWarp prst="textNoShape">
              <a:avLst/>
            </a:prstTxWarp>
          </a:bodyPr>
          <a:lstStyle>
            <a:lvl1pPr algn="r" defTabSz="917087">
              <a:defRPr sz="1200">
                <a:latin typeface="Times New Roman" panose="02020603050405020304" pitchFamily="18" charset="0"/>
              </a:defRPr>
            </a:lvl1pPr>
          </a:lstStyle>
          <a:p>
            <a:fld id="{AFF35BAE-0E0C-42A9-86C4-402F0121AE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346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t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t" anchorCtr="0" compatLnSpc="1">
            <a:prstTxWarp prst="textNoShape">
              <a:avLst/>
            </a:prstTxWarp>
          </a:bodyPr>
          <a:lstStyle>
            <a:lvl1pPr algn="r"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411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521" y="4718739"/>
            <a:ext cx="4986633" cy="446392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b" anchorCtr="0" compatLnSpc="1">
            <a:prstTxWarp prst="textNoShape">
              <a:avLst/>
            </a:prstTxWarp>
          </a:bodyPr>
          <a:lstStyle>
            <a:lvl1pPr defTabSz="917922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86" tIns="45895" rIns="91786" bIns="45895" numCol="1" anchor="b" anchorCtr="0" compatLnSpc="1">
            <a:prstTxWarp prst="textNoShape">
              <a:avLst/>
            </a:prstTxWarp>
          </a:bodyPr>
          <a:lstStyle>
            <a:lvl1pPr algn="r" defTabSz="917087">
              <a:defRPr sz="1200">
                <a:latin typeface="Times New Roman" panose="02020603050405020304" pitchFamily="18" charset="0"/>
              </a:defRPr>
            </a:lvl1pPr>
          </a:lstStyle>
          <a:p>
            <a:fld id="{358E5C20-1A90-4F2F-AA21-106B6BAC45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60761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2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5873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11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323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3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478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4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685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5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446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6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916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7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880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0" y="747713"/>
            <a:ext cx="4968875" cy="372745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5955" indent="-283060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223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5134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8029" indent="-226448" defTabSz="91837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0924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382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6716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9611" indent="-226448" defTabSz="91837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8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58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9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2376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64113" cy="3722688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926" indent="-282664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656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2918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180" indent="-226131" defTabSz="917087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442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705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967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4229" indent="-226131" defTabSz="9170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0230970-CC0E-4EF1-AA2C-16D9C54A6C22}" type="slidenum">
              <a:rPr lang="ru-RU" altLang="ru-RU">
                <a:latin typeface="Times New Roman" panose="02020603050405020304" pitchFamily="18" charset="0"/>
              </a:rPr>
              <a:pPr/>
              <a:t>10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80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6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913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947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4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9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875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042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43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83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571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845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110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FFE496-05FA-489A-8F6A-724690EDCCD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6639" y="2312231"/>
            <a:ext cx="9144000" cy="22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деятельности Приволжского управления Ростехнадзора за 2025 год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Заместитель руководителя 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Горев Дмитрий Александрович</a:t>
            </a: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0" y="127002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338078" y="5949280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C7ECED08-7947-43F3-B66C-5F41CD362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1125" y="6203509"/>
            <a:ext cx="6391275" cy="393839"/>
          </a:xfrm>
        </p:spPr>
        <p:txBody>
          <a:bodyPr/>
          <a:lstStyle/>
          <a:p>
            <a:r>
              <a:rPr lang="ru-RU" sz="2000" dirty="0"/>
              <a:t>2026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011" y="908720"/>
            <a:ext cx="7715304" cy="1080116"/>
          </a:xfrm>
        </p:spPr>
        <p:txBody>
          <a:bodyPr anchor="t">
            <a:noAutofit/>
          </a:bodyPr>
          <a:lstStyle/>
          <a:p>
            <a:r>
              <a:rPr lang="ru-RU" sz="2000" b="1" cap="all" dirty="0">
                <a:latin typeface="+mn-lt"/>
              </a:rPr>
              <a:t>Работа в ГИС ТОР КНД</a:t>
            </a:r>
            <a:br>
              <a:rPr lang="ru-RU" sz="2000" b="1" cap="all" dirty="0">
                <a:effectLst/>
                <a:latin typeface="Calibri" panose="020F0502020204030204" pitchFamily="34" charset="0"/>
              </a:rPr>
            </a:br>
            <a:br>
              <a:rPr lang="ru-RU" sz="2000" b="1" cap="all" dirty="0">
                <a:effectLst/>
                <a:latin typeface="Calibri" panose="020F0502020204030204" pitchFamily="34" charset="0"/>
              </a:rPr>
            </a:br>
            <a:r>
              <a:rPr lang="ru-RU" sz="2000" b="1" cap="all" dirty="0">
                <a:effectLst/>
                <a:latin typeface="Calibri" panose="020F0502020204030204" pitchFamily="34" charset="0"/>
              </a:rPr>
              <a:t>Ходатайства</a:t>
            </a:r>
          </a:p>
        </p:txBody>
      </p:sp>
      <p:graphicFrame>
        <p:nvGraphicFramePr>
          <p:cNvPr id="10" name="Объект 10">
            <a:extLst>
              <a:ext uri="{FF2B5EF4-FFF2-40B4-BE49-F238E27FC236}">
                <a16:creationId xmlns:a16="http://schemas.microsoft.com/office/drawing/2014/main" id="{86303098-9796-4784-B555-FDF94E368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4063617"/>
              </p:ext>
            </p:extLst>
          </p:nvPr>
        </p:nvGraphicFramePr>
        <p:xfrm>
          <a:off x="154863" y="2093024"/>
          <a:ext cx="8834273" cy="13715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33470">
                  <a:extLst>
                    <a:ext uri="{9D8B030D-6E8A-4147-A177-3AD203B41FA5}">
                      <a16:colId xmlns:a16="http://schemas.microsoft.com/office/drawing/2014/main" val="2560654708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1720016752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364395621"/>
                    </a:ext>
                  </a:extLst>
                </a:gridCol>
                <a:gridCol w="2592291">
                  <a:extLst>
                    <a:ext uri="{9D8B030D-6E8A-4147-A177-3AD203B41FA5}">
                      <a16:colId xmlns:a16="http://schemas.microsoft.com/office/drawing/2014/main" val="32090327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Поступило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Удовлетворено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Оставлено без рассмотрения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Отказано в удовлетворении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1279111352"/>
                  </a:ext>
                </a:extLst>
              </a:tr>
              <a:tr h="6312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103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2120562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2699"/>
      </p:ext>
    </p:extLst>
  </p:cSld>
  <p:clrMapOvr>
    <a:masterClrMapping/>
  </p:clrMapOvr>
  <p:transition spd="med">
    <p:cover dir="l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127D46F-3554-416B-80D9-D3CE5136F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48" y="967340"/>
            <a:ext cx="7715304" cy="792088"/>
          </a:xfrm>
        </p:spPr>
        <p:txBody>
          <a:bodyPr anchor="t">
            <a:noAutofit/>
          </a:bodyPr>
          <a:lstStyle/>
          <a:p>
            <a:r>
              <a:rPr lang="ru-RU" sz="2400" b="1" cap="all" dirty="0">
                <a:effectLst/>
              </a:rPr>
              <a:t>Задачи управления</a:t>
            </a:r>
            <a:br>
              <a:rPr lang="ru-RU" sz="2400" b="1" cap="all" dirty="0">
                <a:effectLst/>
              </a:rPr>
            </a:br>
            <a:endParaRPr lang="ru-RU" sz="2400" b="1" cap="all" dirty="0">
              <a:effectLst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5D66E0-0CAA-4024-930D-690C2FC593ED}"/>
              </a:ext>
            </a:extLst>
          </p:cNvPr>
          <p:cNvSpPr txBox="1"/>
          <p:nvPr/>
        </p:nvSpPr>
        <p:spPr>
          <a:xfrm>
            <a:off x="706631" y="2190199"/>
            <a:ext cx="8052631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sz="2500" dirty="0"/>
              <a:t>Профилактика, консультирование;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sz="2500" dirty="0"/>
              <a:t>Использование МП «Инспектор»;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sz="2500" dirty="0"/>
              <a:t>Электронное взаимодействие (госуслуги);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sz="2500" dirty="0"/>
              <a:t>Стимулирование добросовестности;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sz="2500" dirty="0"/>
              <a:t>Проведение контрольных (надзорных) мероприятий согласно индикаторам риска.</a:t>
            </a:r>
          </a:p>
        </p:txBody>
      </p:sp>
    </p:spTree>
    <p:extLst>
      <p:ext uri="{BB962C8B-B14F-4D97-AF65-F5344CB8AC3E}">
        <p14:creationId xmlns:p14="http://schemas.microsoft.com/office/powerpoint/2010/main" val="3405112754"/>
      </p:ext>
    </p:extLst>
  </p:cSld>
  <p:clrMapOvr>
    <a:masterClrMapping/>
  </p:clrMapOvr>
  <p:transition spd="med">
    <p:cover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400" kern="0" dirty="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ru-RU" sz="2400" kern="0" dirty="0">
                <a:solidFill>
                  <a:schemeClr val="accent6"/>
                </a:solidFill>
              </a:rPr>
              <a:t>Благодарю за внимание!</a:t>
            </a:r>
            <a:endParaRPr lang="ru-RU" sz="2400" dirty="0">
              <a:solidFill>
                <a:schemeClr val="accent6"/>
              </a:solidFill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413" name="Group 36"/>
          <p:cNvGrpSpPr>
            <a:grpSpLocks/>
          </p:cNvGrpSpPr>
          <p:nvPr/>
        </p:nvGrpSpPr>
        <p:grpSpPr bwMode="auto">
          <a:xfrm>
            <a:off x="0" y="152400"/>
            <a:ext cx="9144000" cy="1620838"/>
            <a:chOff x="0" y="-235"/>
            <a:chExt cx="5760" cy="1021"/>
          </a:xfrm>
        </p:grpSpPr>
        <p:sp>
          <p:nvSpPr>
            <p:cNvPr id="1742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463" y="-235"/>
              <a:ext cx="5241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1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1742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" y="37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428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846747" y="138699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graphicFrame>
        <p:nvGraphicFramePr>
          <p:cNvPr id="8" name="Объект 6">
            <a:extLst>
              <a:ext uri="{FF2B5EF4-FFF2-40B4-BE49-F238E27FC236}">
                <a16:creationId xmlns:a16="http://schemas.microsoft.com/office/drawing/2014/main" id="{ADC12D0F-0B95-4F73-99DC-BD4EC18EE5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3953578"/>
              </p:ext>
            </p:extLst>
          </p:nvPr>
        </p:nvGraphicFramePr>
        <p:xfrm>
          <a:off x="613166" y="1812174"/>
          <a:ext cx="8351323" cy="456915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33927">
                  <a:extLst>
                    <a:ext uri="{9D8B030D-6E8A-4147-A177-3AD203B41FA5}">
                      <a16:colId xmlns:a16="http://schemas.microsoft.com/office/drawing/2014/main" val="1513305736"/>
                    </a:ext>
                  </a:extLst>
                </a:gridCol>
                <a:gridCol w="1183813">
                  <a:extLst>
                    <a:ext uri="{9D8B030D-6E8A-4147-A177-3AD203B41FA5}">
                      <a16:colId xmlns:a16="http://schemas.microsoft.com/office/drawing/2014/main" val="3506617024"/>
                    </a:ext>
                  </a:extLst>
                </a:gridCol>
                <a:gridCol w="1183813">
                  <a:extLst>
                    <a:ext uri="{9D8B030D-6E8A-4147-A177-3AD203B41FA5}">
                      <a16:colId xmlns:a16="http://schemas.microsoft.com/office/drawing/2014/main" val="3698499787"/>
                    </a:ext>
                  </a:extLst>
                </a:gridCol>
                <a:gridCol w="1183813">
                  <a:extLst>
                    <a:ext uri="{9D8B030D-6E8A-4147-A177-3AD203B41FA5}">
                      <a16:colId xmlns:a16="http://schemas.microsoft.com/office/drawing/2014/main" val="3667848592"/>
                    </a:ext>
                  </a:extLst>
                </a:gridCol>
                <a:gridCol w="1183813">
                  <a:extLst>
                    <a:ext uri="{9D8B030D-6E8A-4147-A177-3AD203B41FA5}">
                      <a16:colId xmlns:a16="http://schemas.microsoft.com/office/drawing/2014/main" val="471625457"/>
                    </a:ext>
                  </a:extLst>
                </a:gridCol>
                <a:gridCol w="98331">
                  <a:extLst>
                    <a:ext uri="{9D8B030D-6E8A-4147-A177-3AD203B41FA5}">
                      <a16:colId xmlns:a16="http://schemas.microsoft.com/office/drawing/2014/main" val="2485462141"/>
                    </a:ext>
                  </a:extLst>
                </a:gridCol>
                <a:gridCol w="1183813">
                  <a:extLst>
                    <a:ext uri="{9D8B030D-6E8A-4147-A177-3AD203B41FA5}">
                      <a16:colId xmlns:a16="http://schemas.microsoft.com/office/drawing/2014/main" val="4098682680"/>
                    </a:ext>
                  </a:extLst>
                </a:gridCol>
              </a:tblGrid>
              <a:tr h="53368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endParaRPr lang="ru-RU" sz="20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ru-RU" sz="2000" dirty="0">
                          <a:sym typeface="Calibri"/>
                        </a:rPr>
                        <a:t>Класс</a:t>
                      </a:r>
                      <a:r>
                        <a:rPr lang="ru-RU" sz="2000" baseline="0" dirty="0">
                          <a:sym typeface="Calibri"/>
                        </a:rPr>
                        <a:t> опасности</a:t>
                      </a:r>
                      <a:endParaRPr sz="20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defRPr sz="1800"/>
                      </a:pPr>
                      <a:endParaRPr sz="1400" b="1" dirty="0"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defRPr sz="1800"/>
                      </a:pPr>
                      <a:endParaRPr sz="1400" b="1" dirty="0"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endParaRPr sz="14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34290" marB="34290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endParaRPr sz="14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34290" marB="34290"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809420"/>
                  </a:ext>
                </a:extLst>
              </a:tr>
              <a:tr h="609624">
                <a:tc vMerge="1">
                  <a:txBody>
                    <a:bodyPr/>
                    <a:lstStyle/>
                    <a:p>
                      <a:pPr algn="ctr">
                        <a:defRPr sz="1800"/>
                      </a:pPr>
                      <a:endParaRPr sz="1400" b="1" dirty="0"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2400" dirty="0">
                          <a:sym typeface="Calibri"/>
                        </a:rPr>
                        <a:t>I</a:t>
                      </a:r>
                      <a:endParaRPr sz="24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1800"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/>
                        </a:rPr>
                        <a:t>II</a:t>
                      </a:r>
                      <a:endParaRPr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1800"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/>
                        </a:rPr>
                        <a:t>III</a:t>
                      </a:r>
                      <a:endParaRPr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1800"/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IV</a:t>
                      </a:r>
                      <a:endParaRPr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290" marR="34290" marT="34290" marB="34290" anchor="ctr" horzOverflow="overflow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1800"/>
                      </a:pPr>
                      <a:endParaRPr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290" marR="34290" marT="34290" marB="34290" anchor="ctr" horzOverflow="overflow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1800"/>
                      </a:pPr>
                      <a:r>
                        <a:rPr lang="ru-R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  <a:endParaRPr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290" marR="34290" marT="34290" marB="34290" anchor="ctr" horzOverflow="overflow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0807415"/>
                  </a:ext>
                </a:extLst>
              </a:tr>
              <a:tr h="95186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ru-RU" sz="2000" dirty="0">
                          <a:sym typeface="Calibri"/>
                        </a:rPr>
                        <a:t>Республика Татарстан</a:t>
                      </a:r>
                      <a:endParaRPr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228</a:t>
                      </a:r>
                      <a:endParaRPr lang="ru-RU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480</a:t>
                      </a:r>
                      <a:endParaRPr lang="ru-RU" sz="900" b="1" dirty="0">
                        <a:solidFill>
                          <a:srgbClr val="00B050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4546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2778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8032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2568112"/>
                  </a:ext>
                </a:extLst>
              </a:tr>
              <a:tr h="95186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ru-RU" sz="2000" dirty="0">
                          <a:sym typeface="Calibri"/>
                        </a:rPr>
                        <a:t>Чувашская Республика</a:t>
                      </a:r>
                      <a:endParaRPr sz="20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ru-RU" sz="9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759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483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1260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1364592"/>
                  </a:ext>
                </a:extLst>
              </a:tr>
              <a:tr h="95186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ru-RU" sz="2000" dirty="0">
                          <a:sym typeface="Calibri"/>
                        </a:rPr>
                        <a:t>Республика </a:t>
                      </a:r>
                    </a:p>
                    <a:p>
                      <a:pPr algn="ctr">
                        <a:defRPr sz="1800"/>
                      </a:pPr>
                      <a:r>
                        <a:rPr lang="ru-RU" sz="2000" dirty="0">
                          <a:sym typeface="Calibri"/>
                        </a:rPr>
                        <a:t>Марий Эл</a:t>
                      </a:r>
                      <a:endParaRPr sz="20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545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Calibri"/>
                        </a:rPr>
                        <a:t>827</a:t>
                      </a:r>
                      <a:endParaRPr sz="900" b="1" kern="120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25755"/>
                  </a:ext>
                </a:extLst>
              </a:tr>
              <a:tr h="570240"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lang="ru-RU" sz="2000" dirty="0">
                          <a:sym typeface="Calibri"/>
                        </a:rPr>
                        <a:t>ИТОГО</a:t>
                      </a:r>
                      <a:endParaRPr sz="20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34290" marR="34290" marT="34290" marB="34290" anchor="ctr" horzOverflow="overflow"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241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487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5850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3541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10119</a:t>
                      </a:r>
                      <a:endParaRPr lang="ru-RU" sz="9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63823350"/>
                  </a:ext>
                </a:extLst>
              </a:tr>
            </a:tbl>
          </a:graphicData>
        </a:graphic>
      </p:graphicFrame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7" y="161809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D6620D4-5ECA-4D45-A295-0770EAA3E7AE}"/>
              </a:ext>
            </a:extLst>
          </p:cNvPr>
          <p:cNvSpPr txBox="1">
            <a:spLocks/>
          </p:cNvSpPr>
          <p:nvPr/>
        </p:nvSpPr>
        <p:spPr>
          <a:xfrm>
            <a:off x="716600" y="885981"/>
            <a:ext cx="7585073" cy="6021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cap="all" dirty="0">
                <a:cs typeface="Times New Roman" panose="02020603050405020304" pitchFamily="18" charset="0"/>
              </a:rPr>
              <a:t>Количество поднадзорных </a:t>
            </a:r>
          </a:p>
          <a:p>
            <a:r>
              <a:rPr lang="ru-RU" sz="2000" b="1" cap="all" dirty="0">
                <a:cs typeface="Times New Roman" panose="02020603050405020304" pitchFamily="18" charset="0"/>
              </a:rPr>
              <a:t>опасных производственных объектов</a:t>
            </a:r>
          </a:p>
        </p:txBody>
      </p:sp>
    </p:spTree>
    <p:extLst>
      <p:ext uri="{BB962C8B-B14F-4D97-AF65-F5344CB8AC3E}">
        <p14:creationId xmlns:p14="http://schemas.microsoft.com/office/powerpoint/2010/main" val="3533714829"/>
      </p:ext>
    </p:extLst>
  </p:cSld>
  <p:clrMapOvr>
    <a:masterClrMapping/>
  </p:clrMapOvr>
  <p:transition spd="med"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B0F14C0-4E5F-4B81-AE99-BD1197B6A664}"/>
              </a:ext>
            </a:extLst>
          </p:cNvPr>
          <p:cNvSpPr/>
          <p:nvPr/>
        </p:nvSpPr>
        <p:spPr>
          <a:xfrm>
            <a:off x="533348" y="838750"/>
            <a:ext cx="83991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84124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kumimoji="0" lang="ru-RU" sz="2000" b="1" i="0" u="none" strike="noStrike" kern="1200" cap="all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  <a:sym typeface="Calibri"/>
              </a:rPr>
              <a:t>Результаты </a:t>
            </a:r>
            <a:r>
              <a:rPr kumimoji="0" lang="ru-RU" sz="2000" b="1" i="0" u="none" strike="noStrike" kern="1200" cap="all" spc="0" normalizeH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  <a:sym typeface="Calibri"/>
              </a:rPr>
              <a:t>кнд</a:t>
            </a:r>
            <a:r>
              <a:rPr kumimoji="0" lang="ru-RU" sz="2000" b="1" i="0" u="none" strike="noStrike" kern="1200" cap="all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  <a:sym typeface="Calibri"/>
              </a:rPr>
              <a:t> за </a:t>
            </a:r>
            <a:r>
              <a:rPr lang="ru-RU" sz="2000" b="1" cap="all" dirty="0">
                <a:latin typeface="+mj-lt"/>
                <a:cs typeface="+mn-cs"/>
                <a:sym typeface="Calibri"/>
              </a:rPr>
              <a:t>12</a:t>
            </a:r>
            <a:r>
              <a:rPr kumimoji="0" lang="ru-RU" sz="2000" b="1" i="0" u="none" strike="noStrike" kern="1200" cap="all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  <a:sym typeface="Calibri"/>
              </a:rPr>
              <a:t> месяцев 2025 года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CDF3FD54-F77D-4004-A4D8-E39EA9C28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37682"/>
              </p:ext>
            </p:extLst>
          </p:nvPr>
        </p:nvGraphicFramePr>
        <p:xfrm>
          <a:off x="188978" y="1412776"/>
          <a:ext cx="8759228" cy="510247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615810">
                  <a:extLst>
                    <a:ext uri="{9D8B030D-6E8A-4147-A177-3AD203B41FA5}">
                      <a16:colId xmlns:a16="http://schemas.microsoft.com/office/drawing/2014/main" val="1924231386"/>
                    </a:ext>
                  </a:extLst>
                </a:gridCol>
                <a:gridCol w="1277064">
                  <a:extLst>
                    <a:ext uri="{9D8B030D-6E8A-4147-A177-3AD203B41FA5}">
                      <a16:colId xmlns:a16="http://schemas.microsoft.com/office/drawing/2014/main" val="1666698921"/>
                    </a:ext>
                  </a:extLst>
                </a:gridCol>
                <a:gridCol w="1218482">
                  <a:extLst>
                    <a:ext uri="{9D8B030D-6E8A-4147-A177-3AD203B41FA5}">
                      <a16:colId xmlns:a16="http://schemas.microsoft.com/office/drawing/2014/main" val="523498455"/>
                    </a:ext>
                  </a:extLst>
                </a:gridCol>
                <a:gridCol w="1185295">
                  <a:extLst>
                    <a:ext uri="{9D8B030D-6E8A-4147-A177-3AD203B41FA5}">
                      <a16:colId xmlns:a16="http://schemas.microsoft.com/office/drawing/2014/main" val="533880104"/>
                    </a:ext>
                  </a:extLst>
                </a:gridCol>
                <a:gridCol w="1124615">
                  <a:extLst>
                    <a:ext uri="{9D8B030D-6E8A-4147-A177-3AD203B41FA5}">
                      <a16:colId xmlns:a16="http://schemas.microsoft.com/office/drawing/2014/main" val="1218531171"/>
                    </a:ext>
                  </a:extLst>
                </a:gridCol>
                <a:gridCol w="1337962">
                  <a:extLst>
                    <a:ext uri="{9D8B030D-6E8A-4147-A177-3AD203B41FA5}">
                      <a16:colId xmlns:a16="http://schemas.microsoft.com/office/drawing/2014/main" val="624289210"/>
                    </a:ext>
                  </a:extLst>
                </a:gridCol>
              </a:tblGrid>
              <a:tr h="7569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bg1"/>
                          </a:solidFill>
                          <a:effectLst/>
                        </a:rPr>
                        <a:t>Пром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безопасность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bg1"/>
                          </a:solidFill>
                          <a:effectLst/>
                        </a:rPr>
                        <a:t>Энерго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безопасность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chemeClr val="bg1"/>
                          </a:solidFill>
                          <a:effectLst/>
                        </a:rPr>
                        <a:t>Стройнадзор</a:t>
                      </a:r>
                      <a:endParaRPr lang="ru-RU" sz="13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</a:rPr>
                        <a:t>ГТС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cap="all" baseline="0" dirty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800" cap="all" baseline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954554"/>
                  </a:ext>
                </a:extLst>
              </a:tr>
              <a:tr h="76184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Количество поднадзорных организаций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4 367</a:t>
                      </a: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indent="13970" algn="ctr" rtl="0" eaLnBrk="1" latinLnBrk="0" hangingPunct="1">
                        <a:spcAft>
                          <a:spcPts val="0"/>
                        </a:spcAft>
                        <a:tabLst>
                          <a:tab pos="90170" algn="l"/>
                          <a:tab pos="540385" algn="l"/>
                        </a:tabLst>
                        <a:defRPr sz="1800"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7 773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772</a:t>
                      </a: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12970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extLst>
                  <a:ext uri="{0D108BD9-81ED-4DB2-BD59-A6C34878D82A}">
                    <a16:rowId xmlns:a16="http://schemas.microsoft.com/office/drawing/2014/main" val="2571656161"/>
                  </a:ext>
                </a:extLst>
              </a:tr>
              <a:tr h="71302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Количество поднадзорных объектов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10 119</a:t>
                      </a: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49482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1 161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61111</a:t>
                      </a:r>
                    </a:p>
                  </a:txBody>
                  <a:tcPr marL="38310" marR="38310" marT="0" marB="0" anchor="ctr"/>
                </a:tc>
                <a:extLst>
                  <a:ext uri="{0D108BD9-81ED-4DB2-BD59-A6C34878D82A}">
                    <a16:rowId xmlns:a16="http://schemas.microsoft.com/office/drawing/2014/main" val="957672757"/>
                  </a:ext>
                </a:extLst>
              </a:tr>
              <a:tr h="4934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Проведено КНД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1 693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indent="13970" algn="ctr" rtl="0" eaLnBrk="1" latinLnBrk="0" hangingPunct="1">
                        <a:spcAft>
                          <a:spcPts val="0"/>
                        </a:spcAft>
                        <a:tabLst>
                          <a:tab pos="90170" algn="l"/>
                          <a:tab pos="540385" algn="l"/>
                        </a:tabLst>
                        <a:defRPr sz="1800"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289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439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37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2458</a:t>
                      </a:r>
                    </a:p>
                  </a:txBody>
                  <a:tcPr marL="38310" marR="38310" marT="0" marB="0" anchor="ctr"/>
                </a:tc>
                <a:extLst>
                  <a:ext uri="{0D108BD9-81ED-4DB2-BD59-A6C34878D82A}">
                    <a16:rowId xmlns:a16="http://schemas.microsoft.com/office/drawing/2014/main" val="1976178358"/>
                  </a:ext>
                </a:extLst>
              </a:tr>
              <a:tr h="54341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Выявлено нарушений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9 488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2 495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2 790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180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14953</a:t>
                      </a:r>
                    </a:p>
                  </a:txBody>
                  <a:tcPr marL="38310" marR="38310" marT="0" marB="0" anchor="ctr"/>
                </a:tc>
                <a:extLst>
                  <a:ext uri="{0D108BD9-81ED-4DB2-BD59-A6C34878D82A}">
                    <a16:rowId xmlns:a16="http://schemas.microsoft.com/office/drawing/2014/main" val="1682261317"/>
                  </a:ext>
                </a:extLst>
              </a:tr>
              <a:tr h="53890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Наложенных административных </a:t>
                      </a:r>
                      <a:r>
                        <a:rPr lang="ru-RU" sz="1800" b="1" baseline="0" dirty="0">
                          <a:solidFill>
                            <a:schemeClr val="bg1"/>
                          </a:solidFill>
                          <a:effectLst/>
                        </a:rPr>
                        <a:t>наказаний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789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314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1284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extLst>
                  <a:ext uri="{0D108BD9-81ED-4DB2-BD59-A6C34878D82A}">
                    <a16:rowId xmlns:a16="http://schemas.microsoft.com/office/drawing/2014/main" val="943943997"/>
                  </a:ext>
                </a:extLst>
              </a:tr>
              <a:tr h="83976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На общую сумму (</a:t>
                      </a:r>
                      <a:r>
                        <a:rPr lang="ru-RU" sz="1800" b="1" dirty="0" err="1">
                          <a:solidFill>
                            <a:schemeClr val="bg1"/>
                          </a:solidFill>
                          <a:effectLst/>
                        </a:rPr>
                        <a:t>тыс.руб</a:t>
                      </a: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22 511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293,2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56 244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tx1"/>
                          </a:solidFill>
                          <a:latin typeface="+mn-lt"/>
                        </a:rPr>
                        <a:t>79050,2</a:t>
                      </a:r>
                      <a:endParaRPr kumimoji="0" lang="ru-RU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extLst>
                  <a:ext uri="{0D108BD9-81ED-4DB2-BD59-A6C34878D82A}">
                    <a16:rowId xmlns:a16="http://schemas.microsoft.com/office/drawing/2014/main" val="2543036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671599"/>
      </p:ext>
    </p:extLst>
  </p:cSld>
  <p:clrMapOvr>
    <a:masterClrMapping/>
  </p:clrMapOvr>
  <p:transition spd="med">
    <p:cover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8D93763-DC7A-4B3E-B626-F662D92E8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529272"/>
              </p:ext>
            </p:extLst>
          </p:nvPr>
        </p:nvGraphicFramePr>
        <p:xfrm>
          <a:off x="449411" y="1969314"/>
          <a:ext cx="8245178" cy="434000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4210946">
                  <a:extLst>
                    <a:ext uri="{9D8B030D-6E8A-4147-A177-3AD203B41FA5}">
                      <a16:colId xmlns:a16="http://schemas.microsoft.com/office/drawing/2014/main" val="4199824345"/>
                    </a:ext>
                  </a:extLst>
                </a:gridCol>
                <a:gridCol w="2017116">
                  <a:extLst>
                    <a:ext uri="{9D8B030D-6E8A-4147-A177-3AD203B41FA5}">
                      <a16:colId xmlns:a16="http://schemas.microsoft.com/office/drawing/2014/main" val="1524818586"/>
                    </a:ext>
                  </a:extLst>
                </a:gridCol>
                <a:gridCol w="2017116">
                  <a:extLst>
                    <a:ext uri="{9D8B030D-6E8A-4147-A177-3AD203B41FA5}">
                      <a16:colId xmlns:a16="http://schemas.microsoft.com/office/drawing/2014/main" val="2016588058"/>
                    </a:ext>
                  </a:extLst>
                </a:gridCol>
              </a:tblGrid>
              <a:tr h="413771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2024</a:t>
                      </a:r>
                      <a:endParaRPr lang="ru-RU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841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2025</a:t>
                      </a: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883602"/>
                  </a:ext>
                </a:extLst>
              </a:tr>
              <a:tr h="413771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Проведено КНД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143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329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337202277"/>
                  </a:ext>
                </a:extLst>
              </a:tr>
              <a:tr h="515503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ПГН</a:t>
                      </a: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1145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1364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1475947576"/>
                  </a:ext>
                </a:extLst>
              </a:tr>
              <a:tr h="515503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Выявлено нарушений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10 246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9488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3450166185"/>
                  </a:ext>
                </a:extLst>
              </a:tr>
              <a:tr h="773254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Наложено административных наказаний</a:t>
                      </a: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905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789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4228270336"/>
                  </a:ext>
                </a:extLst>
              </a:tr>
              <a:tr h="413771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штрафы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534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527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292892662"/>
                  </a:ext>
                </a:extLst>
              </a:tr>
              <a:tr h="773254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Сумма наложенных, тыс. </a:t>
                      </a:r>
                      <a:r>
                        <a:rPr lang="ru-RU" sz="2000" dirty="0" err="1">
                          <a:effectLst/>
                        </a:rPr>
                        <a:t>руб</a:t>
                      </a:r>
                      <a:endParaRPr lang="ru-RU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30 040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22 511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3241911887"/>
                  </a:ext>
                </a:extLst>
              </a:tr>
              <a:tr h="521177">
                <a:tc>
                  <a:txBody>
                    <a:bodyPr/>
                    <a:lstStyle/>
                    <a:p>
                      <a:pPr indent="18415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Предостережения</a:t>
                      </a:r>
                    </a:p>
                  </a:txBody>
                  <a:tcPr marL="45244" marR="4524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1371</a:t>
                      </a:r>
                    </a:p>
                  </a:txBody>
                  <a:tcPr marL="45244" marR="45244" marT="0" marB="0" anchor="ctr"/>
                </a:tc>
                <a:tc>
                  <a:txBody>
                    <a:bodyPr/>
                    <a:lstStyle/>
                    <a:p>
                      <a:pPr indent="18415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924</a:t>
                      </a:r>
                    </a:p>
                  </a:txBody>
                  <a:tcPr marL="45244" marR="45244" marT="0" marB="0" anchor="ctr"/>
                </a:tc>
                <a:extLst>
                  <a:ext uri="{0D108BD9-81ED-4DB2-BD59-A6C34878D82A}">
                    <a16:rowId xmlns:a16="http://schemas.microsoft.com/office/drawing/2014/main" val="1937535314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A80E965-B7B1-49C9-AE38-7DC91B1762ED}"/>
              </a:ext>
            </a:extLst>
          </p:cNvPr>
          <p:cNvSpPr/>
          <p:nvPr/>
        </p:nvSpPr>
        <p:spPr>
          <a:xfrm>
            <a:off x="610358" y="863470"/>
            <a:ext cx="824517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cap="all" dirty="0">
                <a:latin typeface="+mn-lt"/>
              </a:rPr>
              <a:t>Показатели надзорной деятельности </a:t>
            </a:r>
          </a:p>
          <a:p>
            <a:pPr algn="ctr"/>
            <a:r>
              <a:rPr lang="ru-RU" sz="2000" b="1" cap="all" dirty="0">
                <a:latin typeface="+mn-lt"/>
              </a:rPr>
              <a:t>в области промышленной безопасности </a:t>
            </a:r>
          </a:p>
          <a:p>
            <a:pPr algn="ctr"/>
            <a:r>
              <a:rPr lang="ru-RU" sz="2000" b="1" cap="all" dirty="0">
                <a:latin typeface="+mn-lt"/>
              </a:rPr>
              <a:t>за 2025 год в сравнении с 2024 годом  </a:t>
            </a:r>
            <a:endParaRPr lang="ru-RU" sz="2000" b="1" cap="all" dirty="0">
              <a:latin typeface="+mn-lt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6855687"/>
      </p:ext>
    </p:extLst>
  </p:cSld>
  <p:clrMapOvr>
    <a:masterClrMapping/>
  </p:clrMapOvr>
  <p:transition spd="med">
    <p:cover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F4019FA-B199-4522-B38A-1BBEE974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409" y="802959"/>
            <a:ext cx="8635182" cy="432048"/>
          </a:xfrm>
        </p:spPr>
        <p:txBody>
          <a:bodyPr>
            <a:noAutofit/>
          </a:bodyPr>
          <a:lstStyle/>
          <a:p>
            <a:pPr algn="ctr">
              <a:defRPr>
                <a:effectLst/>
              </a:defRPr>
            </a:pPr>
            <a:r>
              <a:rPr lang="ru-RU" sz="2000" b="1" cap="all" dirty="0">
                <a:effectLst/>
                <a:sym typeface="Calibri"/>
              </a:rPr>
              <a:t>Приостановление эксплуатации ОПО по видам надзора</a:t>
            </a:r>
          </a:p>
        </p:txBody>
      </p:sp>
      <p:graphicFrame>
        <p:nvGraphicFramePr>
          <p:cNvPr id="7" name="Объект 2">
            <a:extLst>
              <a:ext uri="{FF2B5EF4-FFF2-40B4-BE49-F238E27FC236}">
                <a16:creationId xmlns:a16="http://schemas.microsoft.com/office/drawing/2014/main" id="{60FF74D9-B305-4B61-8C83-F5C1008F91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9780886"/>
              </p:ext>
            </p:extLst>
          </p:nvPr>
        </p:nvGraphicFramePr>
        <p:xfrm>
          <a:off x="229205" y="1285590"/>
          <a:ext cx="8685590" cy="529564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68559">
                  <a:extLst>
                    <a:ext uri="{9D8B030D-6E8A-4147-A177-3AD203B41FA5}">
                      <a16:colId xmlns:a16="http://schemas.microsoft.com/office/drawing/2014/main" val="322273751"/>
                    </a:ext>
                  </a:extLst>
                </a:gridCol>
                <a:gridCol w="868559">
                  <a:extLst>
                    <a:ext uri="{9D8B030D-6E8A-4147-A177-3AD203B41FA5}">
                      <a16:colId xmlns:a16="http://schemas.microsoft.com/office/drawing/2014/main" val="3336306344"/>
                    </a:ext>
                  </a:extLst>
                </a:gridCol>
                <a:gridCol w="868559">
                  <a:extLst>
                    <a:ext uri="{9D8B030D-6E8A-4147-A177-3AD203B41FA5}">
                      <a16:colId xmlns:a16="http://schemas.microsoft.com/office/drawing/2014/main" val="806005887"/>
                    </a:ext>
                  </a:extLst>
                </a:gridCol>
                <a:gridCol w="868559">
                  <a:extLst>
                    <a:ext uri="{9D8B030D-6E8A-4147-A177-3AD203B41FA5}">
                      <a16:colId xmlns:a16="http://schemas.microsoft.com/office/drawing/2014/main" val="3696575431"/>
                    </a:ext>
                  </a:extLst>
                </a:gridCol>
                <a:gridCol w="868559">
                  <a:extLst>
                    <a:ext uri="{9D8B030D-6E8A-4147-A177-3AD203B41FA5}">
                      <a16:colId xmlns:a16="http://schemas.microsoft.com/office/drawing/2014/main" val="2364365651"/>
                    </a:ext>
                  </a:extLst>
                </a:gridCol>
                <a:gridCol w="868559">
                  <a:extLst>
                    <a:ext uri="{9D8B030D-6E8A-4147-A177-3AD203B41FA5}">
                      <a16:colId xmlns:a16="http://schemas.microsoft.com/office/drawing/2014/main" val="3579266396"/>
                    </a:ext>
                  </a:extLst>
                </a:gridCol>
                <a:gridCol w="868559">
                  <a:extLst>
                    <a:ext uri="{9D8B030D-6E8A-4147-A177-3AD203B41FA5}">
                      <a16:colId xmlns:a16="http://schemas.microsoft.com/office/drawing/2014/main" val="591310743"/>
                    </a:ext>
                  </a:extLst>
                </a:gridCol>
                <a:gridCol w="868559">
                  <a:extLst>
                    <a:ext uri="{9D8B030D-6E8A-4147-A177-3AD203B41FA5}">
                      <a16:colId xmlns:a16="http://schemas.microsoft.com/office/drawing/2014/main" val="3724831327"/>
                    </a:ext>
                  </a:extLst>
                </a:gridCol>
                <a:gridCol w="868559">
                  <a:extLst>
                    <a:ext uri="{9D8B030D-6E8A-4147-A177-3AD203B41FA5}">
                      <a16:colId xmlns:a16="http://schemas.microsoft.com/office/drawing/2014/main" val="3022324831"/>
                    </a:ext>
                  </a:extLst>
                </a:gridCol>
                <a:gridCol w="868559">
                  <a:extLst>
                    <a:ext uri="{9D8B030D-6E8A-4147-A177-3AD203B41FA5}">
                      <a16:colId xmlns:a16="http://schemas.microsoft.com/office/drawing/2014/main" val="1311627820"/>
                    </a:ext>
                  </a:extLst>
                </a:gridCol>
              </a:tblGrid>
              <a:tr h="2621589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Год/вид надзора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Нефтехимия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Подъемные </a:t>
                      </a:r>
                    </a:p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сооружения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Растительное сырье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Газоснабжение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Горный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Котлонадзор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Магистральный трубопроводный транспорт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Металлургия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effectLst/>
                        </a:rPr>
                        <a:t>ВСЕГО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vert="vert270" anchor="ctr">
                    <a:solidFill>
                      <a:srgbClr val="082F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428211"/>
                  </a:ext>
                </a:extLst>
              </a:tr>
              <a:tr h="668515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effectLst/>
                        </a:rPr>
                        <a:t>2022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13</a:t>
                      </a:r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8691550"/>
                  </a:ext>
                </a:extLst>
              </a:tr>
              <a:tr h="668515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effectLst/>
                        </a:rPr>
                        <a:t>2023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</a:t>
                      </a:r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15</a:t>
                      </a:r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136220"/>
                  </a:ext>
                </a:extLst>
              </a:tr>
              <a:tr h="668515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7433066"/>
                  </a:ext>
                </a:extLst>
              </a:tr>
              <a:tr h="668515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0"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6694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99703"/>
      </p:ext>
    </p:extLst>
  </p:cSld>
  <p:clrMapOvr>
    <a:masterClrMapping/>
  </p:clrMapOvr>
  <p:transition spd="med">
    <p:cover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011" y="908720"/>
            <a:ext cx="7715304" cy="792088"/>
          </a:xfrm>
        </p:spPr>
        <p:txBody>
          <a:bodyPr anchor="t">
            <a:noAutofit/>
          </a:bodyPr>
          <a:lstStyle/>
          <a:p>
            <a:r>
              <a:rPr lang="ru-RU" sz="2000" b="1" cap="all" dirty="0">
                <a:effectLst/>
                <a:latin typeface="Calibri" panose="020F0502020204030204" pitchFamily="34" charset="0"/>
              </a:rPr>
              <a:t>Динамика аварий по классам опасности в области промышленной безопасности </a:t>
            </a:r>
            <a:br>
              <a:rPr lang="ru-RU" sz="2000" b="1" cap="all" dirty="0">
                <a:effectLst/>
                <a:latin typeface="Calibri" panose="020F0502020204030204" pitchFamily="34" charset="0"/>
              </a:rPr>
            </a:br>
            <a:endParaRPr lang="ru-RU" sz="2000" b="1" cap="all" dirty="0">
              <a:effectLst/>
              <a:latin typeface="Calibri" panose="020F0502020204030204" pitchFamily="34" charset="0"/>
            </a:endParaRPr>
          </a:p>
        </p:txBody>
      </p:sp>
      <p:graphicFrame>
        <p:nvGraphicFramePr>
          <p:cNvPr id="10" name="Объект 10">
            <a:extLst>
              <a:ext uri="{FF2B5EF4-FFF2-40B4-BE49-F238E27FC236}">
                <a16:creationId xmlns:a16="http://schemas.microsoft.com/office/drawing/2014/main" id="{86303098-9796-4784-B555-FDF94E368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92477"/>
              </p:ext>
            </p:extLst>
          </p:nvPr>
        </p:nvGraphicFramePr>
        <p:xfrm>
          <a:off x="1073861" y="1763379"/>
          <a:ext cx="7577046" cy="41859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2493">
                  <a:extLst>
                    <a:ext uri="{9D8B030D-6E8A-4147-A177-3AD203B41FA5}">
                      <a16:colId xmlns:a16="http://schemas.microsoft.com/office/drawing/2014/main" val="685872065"/>
                    </a:ext>
                  </a:extLst>
                </a:gridCol>
                <a:gridCol w="951964">
                  <a:extLst>
                    <a:ext uri="{9D8B030D-6E8A-4147-A177-3AD203B41FA5}">
                      <a16:colId xmlns:a16="http://schemas.microsoft.com/office/drawing/2014/main" val="2560654708"/>
                    </a:ext>
                  </a:extLst>
                </a:gridCol>
                <a:gridCol w="983704">
                  <a:extLst>
                    <a:ext uri="{9D8B030D-6E8A-4147-A177-3AD203B41FA5}">
                      <a16:colId xmlns:a16="http://schemas.microsoft.com/office/drawing/2014/main" val="1720016752"/>
                    </a:ext>
                  </a:extLst>
                </a:gridCol>
                <a:gridCol w="1106663">
                  <a:extLst>
                    <a:ext uri="{9D8B030D-6E8A-4147-A177-3AD203B41FA5}">
                      <a16:colId xmlns:a16="http://schemas.microsoft.com/office/drawing/2014/main" val="2364395621"/>
                    </a:ext>
                  </a:extLst>
                </a:gridCol>
                <a:gridCol w="983704">
                  <a:extLst>
                    <a:ext uri="{9D8B030D-6E8A-4147-A177-3AD203B41FA5}">
                      <a16:colId xmlns:a16="http://schemas.microsoft.com/office/drawing/2014/main" val="3209032750"/>
                    </a:ext>
                  </a:extLst>
                </a:gridCol>
                <a:gridCol w="1598518">
                  <a:extLst>
                    <a:ext uri="{9D8B030D-6E8A-4147-A177-3AD203B41FA5}">
                      <a16:colId xmlns:a16="http://schemas.microsoft.com/office/drawing/2014/main" val="1068513596"/>
                    </a:ext>
                  </a:extLst>
                </a:gridCol>
              </a:tblGrid>
              <a:tr h="553700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000"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</a:rPr>
                        <a:t>Год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algn="ctr" rtl="0" eaLnBrk="1" fontAlgn="ctr" latinLnBrk="0" hangingPunct="1">
                        <a:defRPr sz="1000"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</a:rPr>
                        <a:t>Аварии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029216"/>
                  </a:ext>
                </a:extLst>
              </a:tr>
              <a:tr h="476201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endParaRPr kumimoji="0" lang="ru-RU" sz="2000" b="1" kern="120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III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1303393944"/>
                  </a:ext>
                </a:extLst>
              </a:tr>
              <a:tr h="631200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latin typeface="+mn-lt"/>
                        </a:rPr>
                        <a:t>2021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1279111352"/>
                  </a:ext>
                </a:extLst>
              </a:tr>
              <a:tr h="631200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latin typeface="+mn-lt"/>
                        </a:rPr>
                        <a:t>2022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2120562706"/>
                  </a:ext>
                </a:extLst>
              </a:tr>
              <a:tr h="631200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latin typeface="+mn-lt"/>
                        </a:rPr>
                        <a:t>2023</a:t>
                      </a:r>
                      <a:endParaRPr kumimoji="0" lang="ru-RU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3473754234"/>
                  </a:ext>
                </a:extLst>
              </a:tr>
              <a:tr h="631200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3772797476"/>
                  </a:ext>
                </a:extLst>
              </a:tr>
              <a:tr h="631200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r>
                        <a:rPr kumimoji="0" lang="ru-RU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3777422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192962"/>
      </p:ext>
    </p:extLst>
  </p:cSld>
  <p:clrMapOvr>
    <a:masterClrMapping/>
  </p:clrMapOvr>
  <p:transition spd="med">
    <p:cover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747" y="877065"/>
            <a:ext cx="7715304" cy="549270"/>
          </a:xfrm>
        </p:spPr>
        <p:txBody>
          <a:bodyPr anchor="t">
            <a:noAutofit/>
          </a:bodyPr>
          <a:lstStyle/>
          <a:p>
            <a:r>
              <a:rPr lang="ru-RU" sz="2000" b="1" cap="all" dirty="0">
                <a:solidFill>
                  <a:schemeClr val="tx1"/>
                </a:solidFill>
                <a:effectLst/>
              </a:rPr>
              <a:t>Динамика несчастных случаев и травматизма </a:t>
            </a:r>
            <a:br>
              <a:rPr lang="ru-RU" sz="2000" b="1" cap="all" dirty="0">
                <a:effectLst/>
              </a:rPr>
            </a:br>
            <a:endParaRPr lang="ru-RU" sz="2000" b="1" cap="all" dirty="0">
              <a:effectLst/>
            </a:endParaRPr>
          </a:p>
        </p:txBody>
      </p:sp>
      <p:graphicFrame>
        <p:nvGraphicFramePr>
          <p:cNvPr id="7" name="Объект 10">
            <a:extLst>
              <a:ext uri="{FF2B5EF4-FFF2-40B4-BE49-F238E27FC236}">
                <a16:creationId xmlns:a16="http://schemas.microsoft.com/office/drawing/2014/main" id="{B4BD757E-BBCF-4918-AB47-8A35E789CA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158368"/>
              </p:ext>
            </p:extLst>
          </p:nvPr>
        </p:nvGraphicFramePr>
        <p:xfrm>
          <a:off x="202225" y="1404256"/>
          <a:ext cx="8745546" cy="48797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29415">
                  <a:extLst>
                    <a:ext uri="{9D8B030D-6E8A-4147-A177-3AD203B41FA5}">
                      <a16:colId xmlns:a16="http://schemas.microsoft.com/office/drawing/2014/main" val="6858720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56065470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72001675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36439562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20903275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06851359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62860405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35075767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12686834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470178966"/>
                    </a:ext>
                  </a:extLst>
                </a:gridCol>
                <a:gridCol w="919387">
                  <a:extLst>
                    <a:ext uri="{9D8B030D-6E8A-4147-A177-3AD203B41FA5}">
                      <a16:colId xmlns:a16="http://schemas.microsoft.com/office/drawing/2014/main" val="1879410634"/>
                    </a:ext>
                  </a:extLst>
                </a:gridCol>
              </a:tblGrid>
              <a:tr h="1307855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000"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</a:rPr>
                        <a:t>Год</a:t>
                      </a:r>
                      <a:endParaRPr kumimoji="0" lang="ru-RU" sz="24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algn="ctr" rtl="0" eaLnBrk="1" fontAlgn="ctr" latinLnBrk="0" hangingPunct="1">
                        <a:defRPr sz="1000"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</a:rPr>
                        <a:t>Несчастные случаи</a:t>
                      </a:r>
                      <a:endParaRPr kumimoji="0" lang="ru-RU" sz="24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algn="ctr" rtl="0" eaLnBrk="1" fontAlgn="ctr" latinLnBrk="0" hangingPunct="1">
                        <a:defRPr sz="1000"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</a:rPr>
                        <a:t>Пострадавшие при несчастных случаях/смертельно</a:t>
                      </a:r>
                      <a:endParaRPr kumimoji="0" lang="ru-RU" sz="24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029216"/>
                  </a:ext>
                </a:extLst>
              </a:tr>
              <a:tr h="812659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endParaRPr kumimoji="0" lang="ru-RU" sz="14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I 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II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III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IV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Всего</a:t>
                      </a:r>
                      <a:endParaRPr kumimoji="0" lang="ru-RU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I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II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III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en-US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IV</a:t>
                      </a:r>
                      <a:endParaRPr kumimoji="0" lang="en-US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000" b="0" kern="1200" dirty="0">
                          <a:solidFill>
                            <a:schemeClr val="dk1"/>
                          </a:solidFill>
                          <a:latin typeface="+mn-lt"/>
                        </a:rPr>
                        <a:t>Всего</a:t>
                      </a:r>
                      <a:endParaRPr kumimoji="0" lang="ru-RU" sz="2000" b="0" kern="1200" dirty="0">
                        <a:solidFill>
                          <a:schemeClr val="dk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1303393944"/>
                  </a:ext>
                </a:extLst>
              </a:tr>
              <a:tr h="573965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</a:rPr>
                        <a:t>2021</a:t>
                      </a:r>
                      <a:endParaRPr kumimoji="0" lang="ru-RU" sz="24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5/2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3/2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8/4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1279111352"/>
                  </a:ext>
                </a:extLst>
              </a:tr>
              <a:tr h="567259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</a:rPr>
                        <a:t>2022</a:t>
                      </a:r>
                      <a:endParaRPr kumimoji="0" lang="ru-RU" sz="24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2/0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3/3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5/3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2120562706"/>
                  </a:ext>
                </a:extLst>
              </a:tr>
              <a:tr h="610479"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sz="1800"/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</a:rPr>
                        <a:t>2023</a:t>
                      </a:r>
                      <a:endParaRPr kumimoji="0" lang="ru-RU" sz="24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2/2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1/1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2/2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</a:rPr>
                        <a:t>5/5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3473754234"/>
                  </a:ext>
                </a:extLst>
              </a:tr>
              <a:tr h="5037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sz="1800"/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rgbClr val="1D0116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3/0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1/1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4/1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3772797476"/>
                  </a:ext>
                </a:extLst>
              </a:tr>
              <a:tr h="5037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 sz="1800"/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8816" marR="8816" marT="8816" marB="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rgbClr val="1D0116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4/0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1/1</a:t>
                      </a:r>
                      <a:endParaRPr kumimoji="0" lang="ru-RU" sz="26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8816" marR="8816" marT="8816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defRPr b="1">
                          <a:latin typeface="+mj-lt"/>
                          <a:ea typeface="+mj-ea"/>
                          <a:cs typeface="+mj-cs"/>
                          <a:sym typeface="Calibri"/>
                        </a:defRPr>
                      </a:pPr>
                      <a:r>
                        <a:rPr kumimoji="0" lang="ru-RU" sz="26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5/1</a:t>
                      </a:r>
                    </a:p>
                  </a:txBody>
                  <a:tcPr marL="8816" marR="8816" marT="8816" marB="0" anchor="ctr"/>
                </a:tc>
                <a:extLst>
                  <a:ext uri="{0D108BD9-81ED-4DB2-BD59-A6C34878D82A}">
                    <a16:rowId xmlns:a16="http://schemas.microsoft.com/office/drawing/2014/main" val="1563659715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9C9A4ED-063B-4C02-A003-3CB0C6FC60C2}"/>
              </a:ext>
            </a:extLst>
          </p:cNvPr>
          <p:cNvSpPr txBox="1">
            <a:spLocks/>
          </p:cNvSpPr>
          <p:nvPr/>
        </p:nvSpPr>
        <p:spPr bwMode="auto">
          <a:xfrm>
            <a:off x="714348" y="6360742"/>
            <a:ext cx="7715304" cy="366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br>
              <a:rPr lang="ru-RU" sz="2000" b="1" kern="0" cap="all" dirty="0">
                <a:latin typeface="Calibri" panose="020F0502020204030204" pitchFamily="34" charset="0"/>
              </a:rPr>
            </a:br>
            <a:endParaRPr lang="ru-RU" sz="2000" b="1" kern="0" cap="al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295089"/>
      </p:ext>
    </p:extLst>
  </p:cSld>
  <p:clrMapOvr>
    <a:masterClrMapping/>
  </p:clrMapOvr>
  <p:transition spd="med">
    <p:cover dir="l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3A2B84-0B81-4DE7-8AAA-69E3320F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747" y="877065"/>
            <a:ext cx="7715304" cy="549270"/>
          </a:xfrm>
        </p:spPr>
        <p:txBody>
          <a:bodyPr anchor="t">
            <a:noAutofit/>
          </a:bodyPr>
          <a:lstStyle/>
          <a:p>
            <a:r>
              <a:rPr lang="ru-RU" sz="2000" b="1" cap="all" dirty="0">
                <a:solidFill>
                  <a:schemeClr val="tx1"/>
                </a:solidFill>
                <a:effectLst/>
              </a:rPr>
              <a:t>Причина аварийности и травматизма</a:t>
            </a:r>
            <a:br>
              <a:rPr lang="ru-RU" sz="2000" b="1" cap="all" dirty="0">
                <a:effectLst/>
              </a:rPr>
            </a:br>
            <a:endParaRPr lang="ru-RU" sz="2000" b="1" cap="all" dirty="0">
              <a:effectLst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9C9A4ED-063B-4C02-A003-3CB0C6FC60C2}"/>
              </a:ext>
            </a:extLst>
          </p:cNvPr>
          <p:cNvSpPr txBox="1">
            <a:spLocks/>
          </p:cNvSpPr>
          <p:nvPr/>
        </p:nvSpPr>
        <p:spPr bwMode="auto">
          <a:xfrm>
            <a:off x="714348" y="6360742"/>
            <a:ext cx="7715304" cy="366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br>
              <a:rPr lang="ru-RU" sz="2000" b="1" kern="0" cap="all" dirty="0">
                <a:latin typeface="Calibri" panose="020F0502020204030204" pitchFamily="34" charset="0"/>
              </a:rPr>
            </a:br>
            <a:endParaRPr lang="ru-RU" sz="2000" b="1" kern="0" cap="all" dirty="0">
              <a:latin typeface="Calibri" panose="020F0502020204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CBDEAA-28D2-44A6-A089-56139379F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527794"/>
            <a:ext cx="8229600" cy="3993307"/>
          </a:xfrm>
        </p:spPr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человеческий фактор;</a:t>
            </a:r>
          </a:p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низкая квалификация обслуживающего персонала;</a:t>
            </a:r>
          </a:p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несоблюдение работниками требований технических норм и правил;</a:t>
            </a:r>
          </a:p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недисциплинированность исполнителей;</a:t>
            </a:r>
          </a:p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неудовлетворительный техническим состоянием;</a:t>
            </a:r>
          </a:p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износ оборудования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83918225"/>
      </p:ext>
    </p:extLst>
  </p:cSld>
  <p:clrMapOvr>
    <a:masterClrMapping/>
  </p:clrMapOvr>
  <p:transition spd="med"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46747" y="138697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endParaRPr lang="ru-RU" altLang="ru-RU" sz="1600" b="1" dirty="0">
              <a:solidFill>
                <a:srgbClr val="2D2D8A"/>
              </a:solidFill>
              <a:latin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25" y="161807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9D80A8E-B1C2-410E-9AC2-93DFF34AEB23}"/>
              </a:ext>
            </a:extLst>
          </p:cNvPr>
          <p:cNvSpPr txBox="1">
            <a:spLocks/>
          </p:cNvSpPr>
          <p:nvPr/>
        </p:nvSpPr>
        <p:spPr bwMode="auto">
          <a:xfrm>
            <a:off x="395536" y="888080"/>
            <a:ext cx="8568952" cy="81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000" b="1" kern="0" cap="all" dirty="0">
                <a:cs typeface="Calibri" panose="020F0502020204030204" pitchFamily="34" charset="0"/>
              </a:rPr>
              <a:t>Профилактическая работа </a:t>
            </a:r>
            <a:br>
              <a:rPr lang="ru-RU" sz="2000" b="1" kern="0" cap="all" dirty="0">
                <a:cs typeface="Calibri" panose="020F0502020204030204" pitchFamily="34" charset="0"/>
              </a:rPr>
            </a:br>
            <a:r>
              <a:rPr lang="ru-RU" sz="2000" b="1" kern="0" cap="all" dirty="0">
                <a:cs typeface="Calibri" panose="020F0502020204030204" pitchFamily="34" charset="0"/>
              </a:rPr>
              <a:t> приволжского управления за 12 месяцев 2025</a:t>
            </a:r>
          </a:p>
        </p:txBody>
      </p:sp>
      <p:graphicFrame>
        <p:nvGraphicFramePr>
          <p:cNvPr id="9" name="Объект 5">
            <a:extLst>
              <a:ext uri="{FF2B5EF4-FFF2-40B4-BE49-F238E27FC236}">
                <a16:creationId xmlns:a16="http://schemas.microsoft.com/office/drawing/2014/main" id="{A3D26257-D9FB-4B7A-B125-2D5E2F88C9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697861"/>
              </p:ext>
            </p:extLst>
          </p:nvPr>
        </p:nvGraphicFramePr>
        <p:xfrm>
          <a:off x="202225" y="1723814"/>
          <a:ext cx="8834271" cy="456761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342686">
                  <a:extLst>
                    <a:ext uri="{9D8B030D-6E8A-4147-A177-3AD203B41FA5}">
                      <a16:colId xmlns:a16="http://schemas.microsoft.com/office/drawing/2014/main" val="1616606223"/>
                    </a:ext>
                  </a:extLst>
                </a:gridCol>
                <a:gridCol w="1491585">
                  <a:extLst>
                    <a:ext uri="{9D8B030D-6E8A-4147-A177-3AD203B41FA5}">
                      <a16:colId xmlns:a16="http://schemas.microsoft.com/office/drawing/2014/main" val="4033426988"/>
                    </a:ext>
                  </a:extLst>
                </a:gridCol>
              </a:tblGrid>
              <a:tr h="69707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Наименование показателя</a:t>
                      </a:r>
                    </a:p>
                  </a:txBody>
                  <a:tcPr marL="121920" marR="121920" marT="60960" marB="60960" anchor="ctr">
                    <a:solidFill>
                      <a:srgbClr val="082F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2025</a:t>
                      </a:r>
                    </a:p>
                  </a:txBody>
                  <a:tcPr marL="121920" marR="121920" marT="60960" marB="60960" anchor="ctr">
                    <a:solidFill>
                      <a:srgbClr val="082F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518406"/>
                  </a:ext>
                </a:extLst>
              </a:tr>
              <a:tr h="490224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+mn-lt"/>
                          <a:cs typeface="Calibri" panose="020F0502020204030204" pitchFamily="34" charset="0"/>
                        </a:rPr>
                        <a:t>Количество консультаций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1633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3695136477"/>
                  </a:ext>
                </a:extLst>
              </a:tr>
              <a:tr h="501595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+mn-lt"/>
                          <a:cs typeface="Calibri" panose="020F0502020204030204" pitchFamily="34" charset="0"/>
                        </a:rPr>
                        <a:t>Объявлено предостережений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1386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460655971"/>
                  </a:ext>
                </a:extLst>
              </a:tr>
              <a:tr h="794063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+mn-lt"/>
                          <a:cs typeface="Calibri" panose="020F0502020204030204" pitchFamily="34" charset="0"/>
                        </a:rPr>
                        <a:t>Опубликовано в сети Интернет обзоров типовых нарушений обязательных требований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22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814913756"/>
                  </a:ext>
                </a:extLst>
              </a:tr>
              <a:tr h="469219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+mn-lt"/>
                          <a:cs typeface="Calibri" panose="020F0502020204030204" pitchFamily="34" charset="0"/>
                        </a:rPr>
                        <a:t>Профилактических визитов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261124028"/>
                  </a:ext>
                </a:extLst>
              </a:tr>
              <a:tr h="827419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+mn-lt"/>
                          <a:cs typeface="Calibri" panose="020F0502020204030204" pitchFamily="34" charset="0"/>
                        </a:rPr>
                        <a:t>Проведено публичных мероприятий,</a:t>
                      </a:r>
                      <a:r>
                        <a:rPr lang="ru-RU" sz="1800" baseline="0" dirty="0">
                          <a:latin typeface="+mn-lt"/>
                          <a:cs typeface="Calibri" panose="020F0502020204030204" pitchFamily="34" charset="0"/>
                        </a:rPr>
                        <a:t> конференций, семинаров, </a:t>
                      </a:r>
                      <a:r>
                        <a:rPr lang="ru-RU" sz="1800" baseline="0" dirty="0" err="1">
                          <a:latin typeface="+mn-lt"/>
                          <a:cs typeface="Calibri" panose="020F0502020204030204" pitchFamily="34" charset="0"/>
                        </a:rPr>
                        <a:t>вебинаров</a:t>
                      </a:r>
                      <a:r>
                        <a:rPr lang="ru-RU" sz="1800" baseline="0" dirty="0">
                          <a:latin typeface="+mn-lt"/>
                          <a:cs typeface="Calibri" panose="020F0502020204030204" pitchFamily="34" charset="0"/>
                        </a:rPr>
                        <a:t>, совещаний и др. по разъяснению обязательных требований</a:t>
                      </a:r>
                      <a:endParaRPr lang="ru-RU" sz="18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245140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+mn-lt"/>
                          <a:cs typeface="Calibri" panose="020F0502020204030204" pitchFamily="34" charset="0"/>
                        </a:rPr>
                        <a:t>Количество публичных обсуждений правоприменительной практики 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761397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309657"/>
      </p:ext>
    </p:extLst>
  </p:cSld>
  <p:clrMapOvr>
    <a:masterClrMapping/>
  </p:clrMapOvr>
  <p:transition spd="med">
    <p:cover dir="lu"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73650</TotalTime>
  <Words>649</Words>
  <Application>Microsoft Office PowerPoint</Application>
  <PresentationFormat>Экран (4:3)</PresentationFormat>
  <Paragraphs>323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Оформление по умолчанию</vt:lpstr>
      <vt:lpstr>Презентация PowerPoint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Приволжское управление Федеральной службы по экологическому,  технологическому и атомному надзору</vt:lpstr>
      <vt:lpstr>Презентация PowerPoint</vt:lpstr>
    </vt:vector>
  </TitlesOfParts>
  <Company>ГГТН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Абзалова Зульфия Наилевна</cp:lastModifiedBy>
  <cp:revision>3055</cp:revision>
  <cp:lastPrinted>2021-04-02T07:24:06Z</cp:lastPrinted>
  <dcterms:created xsi:type="dcterms:W3CDTF">2000-02-02T11:29:10Z</dcterms:created>
  <dcterms:modified xsi:type="dcterms:W3CDTF">2026-02-26T13:50:41Z</dcterms:modified>
</cp:coreProperties>
</file>